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49" r:id="rId2"/>
    <p:sldMasterId id="2147483650" r:id="rId3"/>
  </p:sldMasterIdLst>
  <p:notesMasterIdLst>
    <p:notesMasterId r:id="rId159"/>
  </p:notesMasterIdLst>
  <p:handoutMasterIdLst>
    <p:handoutMasterId r:id="rId160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3" r:id="rId25"/>
    <p:sldId id="277" r:id="rId26"/>
    <p:sldId id="278" r:id="rId27"/>
    <p:sldId id="279" r:id="rId28"/>
    <p:sldId id="284" r:id="rId29"/>
    <p:sldId id="280" r:id="rId30"/>
    <p:sldId id="281" r:id="rId31"/>
    <p:sldId id="282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03" r:id="rId41"/>
    <p:sldId id="304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17" r:id="rId50"/>
    <p:sldId id="318" r:id="rId51"/>
    <p:sldId id="316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71" r:id="rId100"/>
    <p:sldId id="366" r:id="rId101"/>
    <p:sldId id="367" r:id="rId102"/>
    <p:sldId id="368" r:id="rId103"/>
    <p:sldId id="369" r:id="rId104"/>
    <p:sldId id="370" r:id="rId105"/>
    <p:sldId id="372" r:id="rId106"/>
    <p:sldId id="373" r:id="rId107"/>
    <p:sldId id="392" r:id="rId108"/>
    <p:sldId id="374" r:id="rId109"/>
    <p:sldId id="391" r:id="rId110"/>
    <p:sldId id="393" r:id="rId111"/>
    <p:sldId id="394" r:id="rId112"/>
    <p:sldId id="395" r:id="rId113"/>
    <p:sldId id="396" r:id="rId114"/>
    <p:sldId id="414" r:id="rId115"/>
    <p:sldId id="397" r:id="rId116"/>
    <p:sldId id="398" r:id="rId117"/>
    <p:sldId id="399" r:id="rId118"/>
    <p:sldId id="400" r:id="rId119"/>
    <p:sldId id="401" r:id="rId120"/>
    <p:sldId id="402" r:id="rId121"/>
    <p:sldId id="403" r:id="rId122"/>
    <p:sldId id="415" r:id="rId123"/>
    <p:sldId id="404" r:id="rId124"/>
    <p:sldId id="405" r:id="rId125"/>
    <p:sldId id="406" r:id="rId126"/>
    <p:sldId id="407" r:id="rId127"/>
    <p:sldId id="408" r:id="rId128"/>
    <p:sldId id="409" r:id="rId129"/>
    <p:sldId id="410" r:id="rId130"/>
    <p:sldId id="411" r:id="rId131"/>
    <p:sldId id="412" r:id="rId132"/>
    <p:sldId id="413" r:id="rId133"/>
    <p:sldId id="416" r:id="rId134"/>
    <p:sldId id="417" r:id="rId135"/>
    <p:sldId id="418" r:id="rId136"/>
    <p:sldId id="419" r:id="rId137"/>
    <p:sldId id="439" r:id="rId138"/>
    <p:sldId id="454" r:id="rId139"/>
    <p:sldId id="440" r:id="rId140"/>
    <p:sldId id="441" r:id="rId141"/>
    <p:sldId id="442" r:id="rId142"/>
    <p:sldId id="443" r:id="rId143"/>
    <p:sldId id="444" r:id="rId144"/>
    <p:sldId id="445" r:id="rId145"/>
    <p:sldId id="446" r:id="rId146"/>
    <p:sldId id="447" r:id="rId147"/>
    <p:sldId id="448" r:id="rId148"/>
    <p:sldId id="450" r:id="rId149"/>
    <p:sldId id="449" r:id="rId150"/>
    <p:sldId id="451" r:id="rId151"/>
    <p:sldId id="452" r:id="rId152"/>
    <p:sldId id="453" r:id="rId153"/>
    <p:sldId id="455" r:id="rId154"/>
    <p:sldId id="456" r:id="rId155"/>
    <p:sldId id="457" r:id="rId156"/>
    <p:sldId id="458" r:id="rId157"/>
    <p:sldId id="462" r:id="rId158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161"/>
    </p:embeddedFont>
    <p:embeddedFont>
      <p:font typeface="Calibri" panose="020F0502020204030204" pitchFamily="34" charset="0"/>
      <p:regular r:id="rId162"/>
      <p:bold r:id="rId163"/>
      <p:italic r:id="rId164"/>
      <p:boldItalic r:id="rId165"/>
    </p:embeddedFont>
  </p:embeddedFontLst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0" autoAdjust="0"/>
    <p:restoredTop sz="94681" autoAdjust="0"/>
  </p:normalViewPr>
  <p:slideViewPr>
    <p:cSldViewPr>
      <p:cViewPr varScale="1">
        <p:scale>
          <a:sx n="99" d="100"/>
          <a:sy n="99" d="100"/>
        </p:scale>
        <p:origin x="90" y="1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2971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font" Target="fonts/font1.fntdata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font" Target="fonts/font4.fntdata"/><Relationship Id="rId16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font" Target="fonts/font5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95B3DA65-FB0E-4C52-8042-1BA9FC732B15}" type="datetimeFigureOut">
              <a:rPr lang="zh-TW" altLang="en-US"/>
              <a:pPr>
                <a:defRPr/>
              </a:pPr>
              <a:t>2021/9/13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9D0AC818-87A6-4E2E-B5C7-6350614A31F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216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709FE414-EEAD-4221-93CF-EEB0E5EDC184}" type="datetimeFigureOut">
              <a:rPr lang="zh-TW" altLang="en-US"/>
              <a:pPr>
                <a:defRPr/>
              </a:pPr>
              <a:t>2021/9/13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dirty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 smtClean="0"/>
              <a:t>按一下以編輯母片文字樣式</a:t>
            </a:r>
          </a:p>
          <a:p>
            <a:pPr lvl="1"/>
            <a:r>
              <a:rPr lang="zh-TW" altLang="en-US" noProof="0" dirty="0" smtClean="0"/>
              <a:t>第二層</a:t>
            </a:r>
          </a:p>
          <a:p>
            <a:pPr lvl="2"/>
            <a:r>
              <a:rPr lang="zh-TW" altLang="en-US" noProof="0" dirty="0" smtClean="0"/>
              <a:t>第三層</a:t>
            </a:r>
          </a:p>
          <a:p>
            <a:pPr lvl="3"/>
            <a:r>
              <a:rPr lang="zh-TW" altLang="en-US" noProof="0" dirty="0" smtClean="0"/>
              <a:t>第四層</a:t>
            </a:r>
          </a:p>
          <a:p>
            <a:pPr lvl="4"/>
            <a:r>
              <a:rPr lang="zh-TW" altLang="en-US" noProof="0" dirty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66403607-07B5-423A-AAE4-7676F8FDD23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6087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751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1AE31F88-78E3-45B2-82ED-6F9661973392}" type="slidenum">
              <a:rPr lang="zh-TW" altLang="en-US">
                <a:latin typeface="標楷體" pitchFamily="65" charset="-120"/>
                <a:ea typeface="標楷體" pitchFamily="65" charset="-120"/>
              </a:rPr>
              <a:pPr eaLnBrk="1" hangingPunct="1"/>
              <a:t>88</a:t>
            </a:fld>
            <a:endParaRPr lang="zh-TW" altLang="en-US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7279AD7B-8FC6-4E39-914F-5A8FE37C787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429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E041869B-A51E-4565-93EB-C705C5C4484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710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05978"/>
            <a:ext cx="2058988" cy="44100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29325" cy="44100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2D746BD6-63E7-4F0F-BDBF-D86C5D8DF1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38623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77D97-AC34-46A0-B641-B8914150E6D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3381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D53FF-780B-4B06-ACF2-4BCEDEE4FA9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4292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E02DB-F163-4697-8E56-78779582EE6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7959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4292E-41F0-47A5-92F1-C7819A690D6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1908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DAA8F-3E17-4929-A153-D3015BBE5AE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0671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B35C9-778B-4C54-BE05-7B2D21CD8DE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6896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FA202-4B8E-46C3-B9B5-3E7EF18388D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32135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439B0-A84E-42E5-8AE9-76B8158656C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4563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EFA2CD11-3FB5-4E94-AB2D-65CBB6493FD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52174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13427-FCDB-4A29-B50C-7D7CC3E285F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0020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6F4985-36AE-4574-9CE4-6953FABB80D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9620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A7AB5-FA1B-4E8B-B0D7-BC2D0F9ADD0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28483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6C5F3-A7EC-4373-91B8-0B90A5FD126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28086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63767-9372-4B45-91C5-6F31ED0D723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81497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55C7A-2829-426C-9074-6981B014913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0858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87339-C650-4813-917F-775E7DCD99F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20677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A3FFE-8B4D-48CF-A4DE-1CC94621915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655977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482A7-1233-4D36-93B9-B78DBCBD239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68874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90EA6-9611-4FF0-AB0C-06C02C969D6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941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707654"/>
            <a:ext cx="7772400" cy="1021556"/>
          </a:xfrm>
          <a:prstGeom prst="rect">
            <a:avLst/>
          </a:prstGeom>
        </p:spPr>
        <p:txBody>
          <a:bodyPr anchor="t"/>
          <a:lstStyle>
            <a:lvl1pPr algn="ctr">
              <a:defRPr sz="3800" b="1" cap="all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18818"/>
            <a:ext cx="7772400" cy="1125140"/>
          </a:xfrm>
        </p:spPr>
        <p:txBody>
          <a:bodyPr anchor="b"/>
          <a:lstStyle>
            <a:lvl1pPr marL="0" indent="0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8934B723-D147-4C3B-B0B9-CB70E8E182A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007780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B4F93-870A-430A-B6DC-F12FAAB7207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99710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4C244-2ED7-4072-A374-6A535D2BC7B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65222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670776-7356-401B-927B-83B25953D47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71109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38DAE-8DFB-4522-B07E-11FA2B7055D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753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2158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2158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DE553FA3-7F4A-44C8-B85D-D01678A2315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633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E0983E04-F6CD-4203-B3D0-B83646EB545D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114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FF241096-AA1A-44AA-8C52-DC7EECEEC8A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494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A66E1D73-5B32-49D5-8D81-45749BD1CF9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533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BC824E40-4B16-4359-B26B-068DCB611C4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090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DA103BC5-6D7C-4293-A850-CB3E416A91A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764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22375"/>
            <a:ext cx="8229600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pic>
        <p:nvPicPr>
          <p:cNvPr id="1027" name="圖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A2CF168D-775B-4AC5-AED4-EA9CDECD03B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2055" name="圖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1E512FFF-A071-4933-9B06-1F8A1830746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3079" name="圖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" y="-4033"/>
            <a:ext cx="9144793" cy="515156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708150"/>
            <a:ext cx="7772400" cy="1020763"/>
          </a:xfrm>
        </p:spPr>
        <p:txBody>
          <a:bodyPr/>
          <a:lstStyle/>
          <a:p>
            <a:pPr>
              <a:defRPr/>
            </a:pPr>
            <a:r>
              <a:rPr lang="en-US" altLang="zh-TW" b="0" smtClean="0"/>
              <a:t>CH05 </a:t>
            </a:r>
            <a:r>
              <a:rPr lang="zh-TW" altLang="en-US" b="0" smtClean="0"/>
              <a:t>資訊科技應用</a:t>
            </a:r>
            <a:endParaRPr lang="zh-TW" altLang="en-US" b="0" dirty="0"/>
          </a:p>
        </p:txBody>
      </p:sp>
      <p:sp>
        <p:nvSpPr>
          <p:cNvPr id="1536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292475"/>
            <a:ext cx="7772400" cy="1123950"/>
          </a:xfrm>
        </p:spPr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  <a:endParaRPr lang="zh-TW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2457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5-1-2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資訊帳戶管理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個人帳號不只用來識別身分，也會用來區隔權限。帳戶管理是現代人使用資訊科技的重要起點，必須盡最大的心力來處理。不要在未蒙其利前，就深受其害（駭）。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帳戶安全管理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當你使用智慧型手機時，為了加強手機的安全，你可能會在手機上設定螢幕鎖定來加強安全性，若要解鎖，你可能會採用：輸入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PIN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碼（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4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個數字）、圖形鎖（連接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9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個點）、指紋辨識等方式來解鎖。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1673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53562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5-2.34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，以「下拉式選單」來選取年級別，以「單選方格」來選取班級別，以「核取方塊格」來選取每一個座號要報名的項目。此例中，下拉式選單和單選方格設定為必填項目，而核取方塊格不可以選取「每一列須有一回應」。</a:t>
            </a:r>
          </a:p>
        </p:txBody>
      </p:sp>
      <p:pic>
        <p:nvPicPr>
          <p:cNvPr id="1167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058863"/>
            <a:ext cx="2898775" cy="380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4156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如果希望小組成員一起檢視運動會網站的報名系統表單，可在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表單的選單中新增協同作者，將小組成員加入以共編表單。</a:t>
            </a:r>
          </a:p>
          <a:p>
            <a:pPr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表單除了製作問卷調查式的表單之外，還有其他的功能。例如：</a:t>
            </a:r>
          </a:p>
          <a:p>
            <a:pPr marL="407988" indent="-40798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設定只能填答一次，但是必須要登入填答者的帳號。</a:t>
            </a:r>
          </a:p>
          <a:p>
            <a:pPr marL="407988" indent="-40798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問題的順序可以設定為隨機。</a:t>
            </a:r>
          </a:p>
          <a:p>
            <a:pPr marL="407988" indent="-40798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將表單設定為「測驗」模式。設計時就要先填好答案，系統會自動進行評分，填答者可以檢視答錯的題目、正確的答案和分數。</a:t>
            </a:r>
          </a:p>
          <a:p>
            <a:pPr marL="407988" indent="-40798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可以先在某些問題，預填一些多數人都會回答的答案，再產生網址供使用者填答。</a:t>
            </a:r>
          </a:p>
          <a:p>
            <a:pPr marL="407988" indent="-40798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透過其他的外掛程式，可以增強表單功能。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1878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908300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當表單開始被填答，系統會顯示回覆的數量。在回覆頁面中，可以檢視整體摘要的統計圖表，或是個別填答的每一份報名結果，如圖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5-2.35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。如果要停止回應，可在「接受回應」按鈕調整。</a:t>
            </a:r>
          </a:p>
        </p:txBody>
      </p:sp>
      <p:pic>
        <p:nvPicPr>
          <p:cNvPr id="1187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915988"/>
            <a:ext cx="5565775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635125"/>
            <a:ext cx="5373688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19812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4115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想要取得表單填答的資料數據，可點選綠色的「建立試算表」圖示，再選取回應目的地，可以新增一個試算表文件或是指定現有的試算表文件，如圖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5-2.36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。除了將填答資料產生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試算表，也可以下載成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CSV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檔，後續可於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Excel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中進行檢視和做進一步的編輯。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2083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試算表中使用表單填答資料時，可以利用「表單」工具列來和原表單連結。在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試算表中大部分的操作概念都和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Excel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類似，其「探索」功能提供了一些快速製作圖表的樣式可選用。如果覺得所提供的功能不敷使用，也可以使用外掛程式，或是透過指令編輯器撰寫程式來解決問題，如圖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5-2.37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12185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987425"/>
            <a:ext cx="67373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1228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915988"/>
            <a:ext cx="4746625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2390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5-3-1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日曆管理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使用者可以使用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日曆服務來建構個人或團隊的行事曆，且可以輕鬆的在電腦或行動裝置上進行瀏覽，如同貼身小祕書一般，隨時隨地都能回報使用者的行程，如圖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249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15988"/>
            <a:ext cx="6264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2595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日曆在顯示時可以指定以年、月、週、日等模式來顯示，若要新增一項日曆行程，則點選「＋」圖示。除了輸入活動項目之外，最重要的是指定日期區間和起訖時間。如果該活動會重複數次，則可以選取重複的日期週期，例如：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設定每週三、五，並重複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20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週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設定每隔四天，並於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2020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年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28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日結束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設定每月第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15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天持續不停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設定每年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4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日，並重複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10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448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當你在申請帳戶時，必須設定一組密碼。而帳戶和密碼配對是基本的資訊安全維護，為了保護自己的帳戶安全，密碼的選用非常重要，所以設定密碼時應注意：</a:t>
            </a:r>
          </a:p>
          <a:p>
            <a:pPr marL="385763" indent="-385763">
              <a:spcBef>
                <a:spcPts val="6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避免使用懶人密碼，例如只有數字組成，更不能依鍵盤排列順序設定。</a:t>
            </a:r>
          </a:p>
          <a:p>
            <a:pPr marL="385763" indent="-385763">
              <a:spcBef>
                <a:spcPts val="6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避免密碼中含有個人資訊。</a:t>
            </a:r>
          </a:p>
          <a:p>
            <a:pPr marL="385763" indent="-385763">
              <a:spcBef>
                <a:spcPts val="6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避免直接使用英文字典中的單字當作密碼。</a:t>
            </a:r>
          </a:p>
          <a:p>
            <a:pPr marL="385763" indent="-385763">
              <a:spcBef>
                <a:spcPts val="6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增強密碼長度與複雜度。長度至少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8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碼以上，並含有大、小寫字母、數字、特殊字元。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269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15988"/>
            <a:ext cx="6978650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28003" name="文字方塊 4"/>
          <p:cNvSpPr txBox="1">
            <a:spLocks noChangeArrowheads="1"/>
          </p:cNvSpPr>
          <p:nvPr/>
        </p:nvSpPr>
        <p:spPr bwMode="auto">
          <a:xfrm>
            <a:off x="368300" y="1039813"/>
            <a:ext cx="8351838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接著設定此活動的地點，直接輸入地點或地址，再由顯示的選項中挑選一個地點。此外，還可以設定行前通知，可以週、天、小時、分為單位，透過訊息或是郵件來通知，並且允許同一活動有多個通知。最後可以將狀態設定為「忙碌」（或有空）及「私人」（或公開）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290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915988"/>
            <a:ext cx="6223000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478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建立團隊日曆</a:t>
            </a:r>
            <a:endParaRPr lang="en-US" altLang="zh-TW" sz="2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日曆除了自己使用之外，還可以設定成團隊使用的日曆。例如：家庭成員、辦公室成員、活動分組成員共用的日曆等。</a:t>
            </a: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日曆的視窗左側新增一個團隊要用的日曆，首先輸入日曆名稱和說明，再點選「建立日曆」。在日曆中可以設定：</a:t>
            </a:r>
          </a:p>
          <a:p>
            <a:pPr marL="452438" indent="-45243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日曆設定：設定日曆名稱和說明。</a:t>
            </a:r>
          </a:p>
          <a:p>
            <a:pPr marL="452438" indent="-45243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自動接受邀請：將他人發送的邀請通知列入日曆中，分為：自動接受不衝突的邀請、自動將所有的邀請加到這個日曆中、不顯示邀請。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3107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19100" indent="-4191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存取權限：勾選是否在網路上「公開這個日曆」。（公開後，任何人不需登入帳號就能檢視）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與特定使用者共用日曆：必須加入團隊成員，並且設定共用權限，分為：只能看見是否有空、查看所有活動的詳細資料、變更活動、進行變更並管理共用設定，如圖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5-3.4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此外，還有活動通知、全天活動通知、一般通知、整合日曆和移除日曆等設定功能。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3209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058863"/>
            <a:ext cx="5254625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817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建立團隊活動與邀請</a:t>
            </a:r>
            <a:endParaRPr lang="en-US" altLang="zh-TW" sz="2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在新增活動（例如會議）時，基本上要輸入活動的日期、時間和活動地點，並且設定活動通知，如圖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5-3.5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。此外，還有許多活動的詳細資訊可以做設定：</a:t>
            </a:r>
          </a:p>
          <a:p>
            <a:pPr marL="441325" indent="-441325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選取團隊共用的日曆。</a:t>
            </a:r>
          </a:p>
          <a:p>
            <a:pPr marL="441325" indent="-441325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新增邀請的對象（輸入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帳號或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Email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地址）。</a:t>
            </a:r>
          </a:p>
          <a:p>
            <a:pPr marL="441325" indent="-441325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設定是否可以「修改活動、邀請其他使用者、查看邀請對象名單」。</a:t>
            </a:r>
          </a:p>
          <a:p>
            <a:pPr marL="441325" indent="-441325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於活動說明區中輸入活動的提醒文字，並且可以設定格式。</a:t>
            </a:r>
          </a:p>
          <a:p>
            <a:pPr marL="441325" indent="-441325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若要提供活動資料，可以附加雲端硬碟上的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文件。</a:t>
            </a:r>
          </a:p>
          <a:p>
            <a:pPr marL="441325" indent="-441325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可以提供網址的超連結，例如：問卷調查的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表單網址。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34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7425"/>
            <a:ext cx="625475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3517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當建立好一個團隊日曆上的活動之後，系統會詢問是否要寄發邀請給予邀請對象。如果有附加檔案，系統也會詢問是否要開啟共用給予共用對象，並且設定知道連結的使用者或是邀請對象的權限範圍（編輯、註解或檢視）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5-3.6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。而被邀請的對象檢視自己的日曆時，可以看到團隊的日曆，並檢視活動內容。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36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8863"/>
            <a:ext cx="7723187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2662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密碼設定完成後，還是要小心：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不同帳戶的密碼，應避免重複。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必須要定期更新，至少每三個月更新一次。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帳戶為例，其帳戶已經可以將雲端和行動裝置等結合，一組帳戶可以在電腦、雲端和行動裝置中同步使用，所以帳戶安全更形重要。因此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還提供了更多的帳戶安全機制，例如：手機驗證和兩步驟驗證等方式。當你進入帳戶設定頁面，可以在「登入和安全性」中設定登入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帳戶的方式，啟用兩步驟驗證，如圖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5-1.4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37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915988"/>
            <a:ext cx="6961188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3824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5-3-2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群組訊息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10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小組要討論問題時，若要面對面溝通，有時會受限於時空環境。現在資訊和通訊非常發達，可以透過網路將分散各地的成員聯繫在一起。但是，要進行有系統的討論並不容易，因為沒有結構化的訊息陳列方式，容易造成討論過程的混亂。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10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時下流行用即時通訊軟體（例如：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Line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Facebook Message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WhatsApp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等）傳遞訊息進行溝通，透過推播讓群組的人都能即時獲得訊息。但是參與的人越多，依時序條列的訊息無法看出之間的關聯，無法結構化的呈現對話。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的網上論壇功能即可以克服這些困擾。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首先，先在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的網上論壇建立群組，這是小組的討論園地。群組的類型分為四種，如圖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5-3.7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電子郵件清單：群組成員透過網頁或電子郵件張貼留言。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網路論壇：群組成員使用網頁介面張貼主題及回覆，亦可透過電子郵件接收更新通知。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問答論壇：以問題為核心，讓群組成員發問，並回答彼此的問題。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協作收件匣：群組成員把主題視為工作，並指派給其他成員。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40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11225"/>
            <a:ext cx="625475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4131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接著設定查看主題、張貼訊息、加入群組的權限，例如：群組管理員、群組的所有板主、所有群組成員、受邀的使用者、網路上的所有人等。經由權限管理，來管控參與者的動作範圍。系統內建了版主、管理員、成員三個角色，還可以自行建立角色，並指定該角色的成員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5-3.8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15988"/>
            <a:ext cx="6162675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4336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7371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成員加入後即可進行討論，當有成員新增一個主題，其他成員即可針對此主題回覆，如圖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5-3.9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主題和回覆可以被鎖定，不再被修改和新增。也可設定特定主題置於最頂層，以提高訊息的能見度，或是刪除主題等管理動作。文字編輯器可自訂輸入留言的字型、顏色和圖片，利用收藏和資料夾來分類整理訊息。</a:t>
            </a:r>
          </a:p>
        </p:txBody>
      </p:sp>
      <p:pic>
        <p:nvPicPr>
          <p:cNvPr id="143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31888"/>
            <a:ext cx="3649663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4438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網上論壇的訊息可以被搜尋，可以使用條件來篩選，便於管理群組中的訊息，如圖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5-3.10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網上論壇除了用來交換訊息、互相討論之外，也可以當為訊息的公布欄，公布的訊息可以附加檔案，也可以在檢視訊息時查看到留言數量和瀏覽次數等。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45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42963"/>
            <a:ext cx="64214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4643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5-3-3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視訊會議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要把小組成員集合在一起開會，必須考量時間和空間的限制。現代人隨身攜帶行動裝置，透過網路和電話來傳遞訊息，既快速又方便。用來做為小組成員視訊會議的工具，須考量：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會議成員除了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對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，能否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對多？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傳遞的訊息是否能涵蓋文字、聲音、圖片和影像？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視訊會議工具和其他工具的結合程度？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是否需要費用？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842963"/>
            <a:ext cx="78517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4745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時下常見的即時通訊軟體包含：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Hangouts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Line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Facebook Message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Skype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ZOOM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等都適合人數不多的小型會議使用。以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的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Hangouts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為例，只要有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帳號，即可使用。可以在電腦上透過日曆和電子郵件直接啟動召開會議，而不用再安裝程式。行動裝置上的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Hangouts App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就可以建立會議群組、加入成員，也可以透過超連結讓不是群組的成員加入會議。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會議中可以傳送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Emoji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表情圖示、文字訊息、圖片訊息，或傳送隨手使用相機拍的相片，也可以傳送指定位置的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地圖，如圖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5-3.11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。此外，傳送影音訊息也是會議的重要功能，不只讓與會者看到彼此的表情，有時也用來傳送場景或實物畫面。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48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842963"/>
            <a:ext cx="52197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4950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以另一個視訊會議工具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ZOOM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為例，使用者可以透過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帳號註冊使用。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ZOOM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在電腦上可以使用瀏覽器進行會議，也可以下載用戶端程式進行會議。在行動裝置上可以使用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ZOOM App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。使用者可以藉由個人的會議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ID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發送邀請進行會議，會議可以傳送文字，也可以使用語音會議或視訊會議，如圖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5-3.12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。會議可以即時啟動，也可以排程在預定的時間發起會議。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pic>
        <p:nvPicPr>
          <p:cNvPr id="150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15988"/>
            <a:ext cx="78184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5-3</a:t>
            </a:r>
            <a:r>
              <a:rPr lang="zh-TW" altLang="en-US" smtClean="0"/>
              <a:t>　數位共創之團隊溝通與資訊交換</a:t>
            </a:r>
          </a:p>
        </p:txBody>
      </p:sp>
      <p:sp>
        <p:nvSpPr>
          <p:cNvPr id="15155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403475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會議進行時，還可以用「共享螢幕」方式，將自己的電腦畫面顯示在對方的電腦上、使用白板以繪圖方式傳遞訊息、將使用中的視窗內容傳遞到對方的螢幕上，如圖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5-3.13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915988"/>
            <a:ext cx="6196013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478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5-4-1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管理機制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要開始執行運動會網站架設前，須先擬好專案管理的方法。</a:t>
            </a:r>
          </a:p>
          <a:p>
            <a:pPr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召開小組工作事項討論會議。</a:t>
            </a:r>
          </a:p>
          <a:p>
            <a:pPr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彙整所有成員的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帳號。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開通各種通訊軟體互連，例如：在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Line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通訊軟體成立群組，做為即時溝通管道。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在手機下載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ZOOM App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，並透過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帳號註冊，以備視訊會議使用。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成立網上論壇，開設運動會網站群組，並加入所有組員為成員。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2462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擬定運動會網站建構小組工作分配表。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雲端硬碟開設一個資料夾，並設定只讓所有組員共用。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日曆新增一個日曆，並邀請所有組員共用這個日曆。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每次會議前，使用工作日曆向小組成員寄送會議通知，並附加相關檔案和資訊。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每次會議後，將開會決議內容及產生的檔案置於日曆中。</a:t>
            </a:r>
          </a:p>
          <a:p>
            <a:pPr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在專案的日曆中依甘特圖的日期設定工作項目，如圖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5-4.1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pic>
        <p:nvPicPr>
          <p:cNvPr id="154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15988"/>
            <a:ext cx="6211887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817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建立運動會報名系統的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表單，並開放班級報名。</a:t>
            </a:r>
          </a:p>
          <a:p>
            <a:pPr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小組成員利用</a:t>
            </a:r>
            <a:r>
              <a:rPr lang="en-US" altLang="zh-TW" sz="2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WorkFlowy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協作，並共享工作分配管理清單。</a:t>
            </a:r>
          </a:p>
          <a:p>
            <a:pPr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小組成員利用</a:t>
            </a:r>
            <a:r>
              <a:rPr lang="en-US" altLang="zh-TW" sz="2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Coggle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協作，並分享網站架構圖。</a:t>
            </a:r>
          </a:p>
          <a:p>
            <a:pPr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搜集網站所需相關文件和檔案。</a:t>
            </a:r>
          </a:p>
          <a:p>
            <a:pPr marL="441325" indent="-441325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由組長利用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試算表建立專案控管表單。參考以下步驟建立。</a:t>
            </a:r>
          </a:p>
          <a:p>
            <a:pPr marL="452438" indent="-452438">
              <a:defRPr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2438" indent="-45243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在第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欄將工作項目填入試算表。</a:t>
            </a:r>
          </a:p>
          <a:p>
            <a:pPr marL="452438" indent="-45243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在第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欄建立狀態欄位，選取「資料」功能表的「驗證」，條件選取：項目清單，並輸入「尚未開始，進行中，已完成」（以此方式建立下拉式選單），如圖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5-4.2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pic>
        <p:nvPicPr>
          <p:cNvPr id="15667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93763"/>
            <a:ext cx="5892800" cy="412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2867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如果你啟用了兩步驟驗證，在登入帳戶時輸入密碼後，會進入第二個驗證步驟，例如：由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寄發簡訊，其中包含一組驗證碼，在輸入正確的驗證碼後，才能登入帳戶。如果你也啟用了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提示，若在你使用的手機上登入相同帳戶，即可由手機來執行第二個驗證步驟，如圖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5-1.5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5-1.6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5769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771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07988" indent="-4079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3.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建立通知機制，讓成員能知悉每日的工作進度。選取有設定狀態的儲存格，再選取「工具」功能表的「通知規則」，指定通知的方式，如圖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5-4.3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15770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274763"/>
            <a:ext cx="4691062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5872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5-4-2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架站實作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建立網站架構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要實際建立運動會網站，運用的是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協作平台工具。在設計之前，先準備好用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Coggle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協作的網站架構圖，並且將搜集好的檔案，先置入雲端硬碟中成員共享的資料夾裡。因為小組成員要協作網站，所以必須在協作平台點選「與他人共用」，讓成員可以參與編輯。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078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在雲端硬碟中新增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協作平台，呈現的頁面是預設的「首頁」。接著：</a:t>
            </a:r>
          </a:p>
          <a:p>
            <a:pPr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為這個平台命名，本例：運動會網站。</a:t>
            </a:r>
          </a:p>
          <a:p>
            <a:pPr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輸入網站名稱，本例：運動會資訊網。</a:t>
            </a:r>
          </a:p>
          <a:p>
            <a:pPr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輸入網頁標題，本例：運動會。</a:t>
            </a:r>
          </a:p>
          <a:p>
            <a:pPr marL="419100" indent="-419100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點選「變更圖片」，上傳運動相關圖片，如圖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5-4.4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。（若圖片是由網路搜尋而來，應注意授權問題。）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pic>
        <p:nvPicPr>
          <p:cNvPr id="16077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87425"/>
            <a:ext cx="7791450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478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接著，根據協作而成的網站架構來組織網站。先點選「頁數」標籤，在此設定網站的架構，如圖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5-4.5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在右側窗格中選取「＋」，輸入新頁面名稱：邀請。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依序新增其他頁面名稱，並調整順序為：首頁、邀請、報名、文件、活動、成果、回饋。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點選「邀請」，在「邀請」右側「選單」中選取「新增子頁面」，輸入：邀請卡。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仿步驟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做法，新增子頁面：邀請影片。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重複以上步驟，將網站架構變成網頁的主頁面和子頁面組成的兩個階層。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6281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556000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接著要進行調整，例如：「報名系統」要指向一個網址，而非顯示子頁面。故在「報名系統」的右側選單中選取「刪除」。再重新點選「＋」，選取「新增連結」選項，在名稱中輸入「報名系統」，在連結中輸入報名表單的網址。最後可以在「主題」標籤下，選取套用一個樣式。</a:t>
            </a:r>
          </a:p>
        </p:txBody>
      </p:sp>
      <p:pic>
        <p:nvPicPr>
          <p:cNvPr id="162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058863"/>
            <a:ext cx="496411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602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導入文件與檔案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要放到網站中的文件和檔案，建議使用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ODF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檔案格式，方便使用者檢視。而這些文件可能是一個資料夾，也可能是一個檔案。如果要顯示整個資料夾的所有檔案，則：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選取「插入」標籤，點選「插入雲端硬碟檔案」。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選取文件所在的資料夾後，點選「插入」。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設定資料夾的檢視類型：清單檢視（條列名稱）、格狀檢視（顯示縮圖），如圖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5-4.6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15988"/>
            <a:ext cx="6464300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6589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916363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若要導入一個文件，則要先取得該文件的超連結。在此要特別注意，由於資料夾內容在協作過程中，只開放給小組成員檢視，所以待網站完成後，必須再重新調整共用權限，好讓所有瀏覽網頁的人都能檢視，如圖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5-4.7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165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035050"/>
            <a:ext cx="4668837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6691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在網頁中可以插入文字方塊，用於顯示文字。也可以插入電腦上傳的圖片，或是選取已放在雲端硬碟的圖片。如果想要插入其他服務所提供的內容，可以選取「內嵌」，選擇使用超連結或是內嵌程式碼。在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協作平台還可以插入影片、日曆、地圖、文件、簡報、試算表、表單、圖表等，如圖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5-4.8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。但這些內容，必須已經存在於網際網路的雲端空間中，才能選取插入。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87425"/>
            <a:ext cx="7570788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pic>
        <p:nvPicPr>
          <p:cNvPr id="167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915988"/>
            <a:ext cx="6262688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6896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6355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5-4-3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成果展現</a:t>
            </a:r>
          </a:p>
          <a:p>
            <a:pPr eaLnBrk="1" hangingPunct="1"/>
            <a:endParaRPr lang="en-US" altLang="zh-TW" sz="5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開放網站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5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做好的網站終於可以開放給所有使用者了！在發佈前，要先自訂一個未被使用的網址，再於與他人共用中，設定草稿和已發佈的權限，如圖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5-4.9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。按下「發佈」後，必須至該網址進行檢驗。如果有看不到資料夾內容的現象，要再次檢視資料夾的開放權限。而已發佈的網站，也可以隨時取消發佈。</a:t>
            </a:r>
          </a:p>
        </p:txBody>
      </p:sp>
      <p:pic>
        <p:nvPicPr>
          <p:cNvPr id="168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915988"/>
            <a:ext cx="3995738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6998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更新網站內容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網站已經開放使用，但是有部分內容會需要持續更新。</a:t>
            </a: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直播開幕式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例如：使用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Facebook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Line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或是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YouTube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直播開幕式及各個班級的花式進場秀，相關的直播網址要在網站頁面中導入超連結。可以將超連結製作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QR Code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置於網頁中，方便使用者透過行動裝置觀看。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7101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成績即時報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運動會競賽的成績會持續的產生，要持續公告選手的名次和成績，可以透過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試算表線上編輯後，分享給所有網際網路的使用者。因為這是即時的報表，所以可以設定限制一般使用者只能檢視，甚至限制其下載、列印及複製。</a:t>
            </a: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活動花絮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現場拍攝的照片和影片可以放至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相簿，將相簿設定多位小組成員能夠編輯，並開放所有使用者可以檢視。對於影片雖然沒有放至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YouTube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，但仍可以使用串流方式播放。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7203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成果展現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運動會各項比賽產生的成績，可以使用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Excel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試算表製作成各種分析圖表，並和歷年大會記錄做比較。過程中產生的相片和影片，應進一步整理、歸類，便於日後有系統的檢視。另外，可於網站中設計「回饋」表單，調查使用者填答的使用意見，做為網站設計的經驗及改善的參考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</a:t>
            </a:r>
            <a:r>
              <a:rPr lang="zh-TW" altLang="en-US" smtClean="0"/>
              <a:t>　數位共創實作</a:t>
            </a:r>
          </a:p>
        </p:txBody>
      </p:sp>
      <p:sp>
        <p:nvSpPr>
          <p:cNvPr id="17305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建議將網站發展過程中的網站建構小組工作分配表、時程規劃甘特圖、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WorkFlowy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網站架設工作分配清單、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Coggle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繪製的網站架構圖，再結合產出的各班參與分析、選手比賽成績分析報表及使用者回饋等內容，製作一個運動會網站的「資訊圖表」（參考第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章）。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最後一天，所有小組成員應該對整個專案發展的歷程，開會檢討成效、整理數位和紙本文件，成員相互回饋收獲與心得，結束本次的專案。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3072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635500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還有另一種方式是使用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Authenticator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應用程式，由該程式來產生驗證碼，使用者在第二個驗證步驟中輸入正確的驗證碼，即可登入該帳戶，如圖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5-1.7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1025525"/>
            <a:ext cx="3189287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3174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每個人或許因為需求不同，必須使用多個不同帳戶，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允許你申請多個帳戶，並可以在電腦瀏覽器或手機中同時登入，而且切換相當方便。當在瀏覽器中點選個人大頭貼位置，即可新增帳戶或是切換帳戶，如圖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5-1.8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901700"/>
            <a:ext cx="6529387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3379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0592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而在手機的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相關應用程式中，也大多提供帳戶新增和切換的功能。例如：在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Inbox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應用程式中可以藉由切換多個帳戶，以檢視不同帳戶收到的郵件。或是在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keep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應用程式中檢視不同帳戶的筆記，如圖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5-1.9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1017588"/>
            <a:ext cx="4538663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CH05 </a:t>
            </a:r>
            <a:r>
              <a:rPr lang="zh-TW" altLang="en-US" smtClean="0"/>
              <a:t>資訊科技應用</a:t>
            </a:r>
          </a:p>
        </p:txBody>
      </p:sp>
      <p:sp>
        <p:nvSpPr>
          <p:cNvPr id="1638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現代的資訊科技應用不外乎使用電腦、行動裝置以及雲端運算和服務。雲端運算和服務是透過網際網路傳遞伺服器、儲存裝置、資料庫、網路、軟體等運算服務，並透過帳戶和應用程式來連結個人的電腦、手機和平板等。藉此可以備份檔案、分享檔案、交換訊息、線上編輯等。接下來就讓我們一起學習如何將不同裝置上的資訊同步，及如何將其應用於生活與工作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970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5-1-3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資訊組織與規劃</a:t>
            </a:r>
          </a:p>
          <a:p>
            <a:pPr>
              <a:defRPr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資訊組織</a:t>
            </a:r>
            <a:endParaRPr lang="en-US" altLang="zh-TW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以「運動會網站」專案為例，要執行專案前，先要確立專案目標、小組成員和分配工作等。例如：</a:t>
            </a:r>
          </a:p>
          <a:p>
            <a:pPr marL="396875" indent="-396875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專案目標：為學校一年一度的運動會建立資源平台，稱為「運動會網站」。</a:t>
            </a:r>
          </a:p>
          <a:p>
            <a:pPr marL="396875" indent="-396875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專案成員：</a:t>
            </a:r>
          </a:p>
          <a:p>
            <a:pPr marL="396875" indent="-396875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組長：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A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員</a:t>
            </a:r>
          </a:p>
          <a:p>
            <a:pPr marL="396875" indent="-396875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組員：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B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員、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員、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D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員</a:t>
            </a:r>
          </a:p>
          <a:p>
            <a:pPr marL="396875" indent="-396875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工作期程：總計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21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天。</a:t>
            </a:r>
          </a:p>
          <a:p>
            <a:pPr marL="396875" indent="-396875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工作分配表：工作執行時的工作項目、使用工具、負責人員和預定完成日期，如表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5-1.1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987425"/>
            <a:ext cx="6240463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15988"/>
            <a:ext cx="7810500" cy="402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478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時程規劃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在小組合作進行專案時，可以利用甘特圖來規劃工作時程，以明確定義每項工作的起迄時間，並能看出和其他工作項目的相對執行時間關係。可以使用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Excel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來繪出專案的工作甘特圖，如圖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5-1.10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>
              <a:defRPr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作法：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在Ｗ欄輸入工作的開始時間，在Ｘ欄輸入工作的時程。</a:t>
            </a:r>
          </a:p>
          <a:p>
            <a:pPr marL="1255713" indent="-1255713"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　　　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輸入儲存格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B2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公式：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=IF(AND(B$1&gt;=$W2,B$1&lt;$W2+$X2)," ● "," ○ ")</a:t>
            </a: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　　　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複製儲存格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B2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，貼至儲存格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B2:V17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915988"/>
            <a:ext cx="6135688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3993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工作規劃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專案中的各種工作如果想要較有邏輯性的列出，並且對於工作事項能有整理的功能，可以藉助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WorkFlowy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https://workflowy.com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）的處理。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WorkFlowy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是一種雲端線上編輯的清單管理工具，由清單（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List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）、記事（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Note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）、標籤（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Tag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）等元素組成，以大綱階層方式呈現。可以拿來做為待辦清單管理使用，由於是樹狀結構，也可以拿來做筆記、分類記錄事項等，如圖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5-1.11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987425"/>
            <a:ext cx="4124325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4198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在工作管控時，將完成的工作標示為「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Complete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（完成）」，則該工作會被隱藏。在工作清單中，還可以使用「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#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標籤」和「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@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標籤」來管控流程，例如：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#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第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4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天、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@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組長。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當點選含＃或＠關鍵字，則會執行搜尋功能，將所有相同標籤集合起來，如圖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5-1.12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036638"/>
            <a:ext cx="7127875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4403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WorkFlowy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可以匯出三種格式的文件：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Formatted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Plain text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OPML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，並可以將內容指定分享給特定的對象，也能設定是否可以編輯，如此一來，所有團隊成員即可共享與共創該文件，如圖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5-1.13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066925"/>
            <a:ext cx="5059362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CH05 </a:t>
            </a:r>
            <a:r>
              <a:rPr lang="zh-TW" altLang="en-US" smtClean="0"/>
              <a:t>資訊科技應用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987425"/>
            <a:ext cx="6281738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4505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419600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網站架構規劃設計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在開始設計網站前，要先規劃網站中需要哪些架構與內容，如圖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5-1.14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915988"/>
            <a:ext cx="3794125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4608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本例以線上工具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Coggle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https://coggle.it/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）為例，使用前必須註冊帳號，可以透過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的第三方認證方式，用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帳號來登入。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Coggle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允許多人協作、共創一張圖表，透過共享資料夾來分享和共創多張圖表。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在瀏覽器上即可使用滑鼠拖曳和快速鍵操作，把想法轉成圖表。製作好的圖表可以下載成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PDF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檔、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PNG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圖檔，也可以將圖表中的文字下載成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TXT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檔。圖表可以使用連結方式傳給他人，也可以取得網頁程式碼嵌入網頁中來展現，如圖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5-1.15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15988"/>
            <a:ext cx="58007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4813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5-1-4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資訊搜集與共享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10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使用者可以充分運用雲端應用在資訊搜集、擷取、儲存及分享上，透過雲端工具結合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Chrome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的擴充功能，可以讓資訊取得更方便，使用更有效率，如圖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5-1.16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2628900"/>
            <a:ext cx="5307012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4915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資料搜集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10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在網路上找到不錯且適合自己需求的網站或部落格，以往使用者會使用像「我的最愛」之類的功能來記錄，再逐一瀏覽網站是否有新的內容。不過，這樣的做法太沒效率了！如果使用像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Feedly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這類的雲端應用，它可以主動將有更新的網站內容集合在雲端，使用者就能輕鬆檢視更新的內容。</a:t>
            </a:r>
          </a:p>
          <a:p>
            <a:pPr eaLnBrk="1" hangingPunct="1"/>
            <a:endParaRPr lang="en-US" altLang="zh-TW" sz="10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進入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Feedly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網站，使用者須先訂閱想要閱讀的網站或部落格，可以透過搜尋網址、標題、關鍵字等找到網站，並且加以組織分類，每次連上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Feedly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網站時，會看到使用者尚未閱讀的文章數量，如圖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5-1.17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058863"/>
            <a:ext cx="543560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5120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檢視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Feedly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搜集而來的網站資訊，會看到圖片、標題和簡短文字，使用者可以參考是否要閱讀該篇文章。看過的文章會自動被標示為「已讀」並且被隱藏，也可以手動將未看的文章標示「已讀」，看過的文章標示「稍後閱讀」。喜歡的文章也可以加上星號，方便日後快速再次閱讀。因為這些資料是依據申請的帳號儲存在雲端，所以可以透過瀏覽器在線上閱讀，更可以使用手機上的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Feedly App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隨時隨地檢視自己訂閱的文章，如圖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5-1.18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915988"/>
            <a:ext cx="7758112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04875"/>
            <a:ext cx="7797800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7788"/>
            <a:ext cx="7853362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1843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 dirty="0">
                <a:latin typeface="標楷體" pitchFamily="65" charset="-120"/>
                <a:ea typeface="標楷體" pitchFamily="65" charset="-120"/>
              </a:rPr>
              <a:t>5-1-1 </a:t>
            </a:r>
            <a:r>
              <a:rPr lang="zh-TW" altLang="en-US" sz="2200" dirty="0">
                <a:latin typeface="標楷體" pitchFamily="65" charset="-120"/>
                <a:ea typeface="標楷體" pitchFamily="65" charset="-120"/>
              </a:rPr>
              <a:t>資訊專案管理</a:t>
            </a:r>
          </a:p>
          <a:p>
            <a:pPr eaLnBrk="1" hangingPunct="1"/>
            <a:endParaRPr lang="en-US" altLang="zh-TW" sz="2200" dirty="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dirty="0">
                <a:latin typeface="標楷體" pitchFamily="65" charset="-120"/>
                <a:ea typeface="標楷體" pitchFamily="65" charset="-120"/>
              </a:rPr>
              <a:t>現在是數位時代，資訊科技突飛猛進，數位工具推陳出新，是一個適合數位共創的時代。要共創必須先共享資源，不只要分工，更要合作，每個人發揮自己的專長與能力，展現</a:t>
            </a:r>
            <a:r>
              <a:rPr lang="en-US" altLang="zh-TW" sz="2200" dirty="0">
                <a:latin typeface="標楷體" pitchFamily="65" charset="-120"/>
                <a:ea typeface="標楷體" pitchFamily="65" charset="-120"/>
              </a:rPr>
              <a:t>1+1&gt;2 </a:t>
            </a:r>
            <a:r>
              <a:rPr lang="zh-TW" altLang="en-US" sz="2200" dirty="0">
                <a:latin typeface="標楷體" pitchFamily="65" charset="-120"/>
                <a:ea typeface="標楷體" pitchFamily="65" charset="-120"/>
              </a:rPr>
              <a:t>的效果。</a:t>
            </a:r>
          </a:p>
          <a:p>
            <a:pPr eaLnBrk="1" hangingPunct="1"/>
            <a:endParaRPr lang="en-US" altLang="zh-TW" sz="2200" dirty="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dirty="0">
                <a:latin typeface="標楷體" pitchFamily="65" charset="-120"/>
                <a:ea typeface="標楷體" pitchFamily="65" charset="-120"/>
              </a:rPr>
              <a:t>除了個人積極表現之外，策劃活動和提案的能力也非常重要，在團隊中也需要具備溝通協調、與人對話的能力。多人一起完成一件事，不能像一盤散沙而各自為政，必須要靠專案管理（</a:t>
            </a:r>
            <a:r>
              <a:rPr lang="en-US" altLang="zh-TW" sz="2200" dirty="0">
                <a:latin typeface="標楷體" pitchFamily="65" charset="-120"/>
                <a:ea typeface="標楷體" pitchFamily="65" charset="-120"/>
              </a:rPr>
              <a:t>Project Management</a:t>
            </a:r>
            <a:r>
              <a:rPr lang="zh-TW" altLang="en-US" sz="2200" dirty="0">
                <a:latin typeface="標楷體" pitchFamily="65" charset="-120"/>
                <a:ea typeface="標楷體" pitchFamily="65" charset="-120"/>
              </a:rPr>
              <a:t>）來整合所有資源、善用資源。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5529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資訊儲存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是個用來記事的雲端應用。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可以透過瀏覽器閱讀在雲端的記事，也可以安裝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client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端程式在電腦中、安裝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App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在行動裝置上管理記事。在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中，可以建立記事本來收納記事，利用定義各種標籤為記事做分類。記事可以填入文字、圖片、表格和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GIF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動畫，並提供修改圖片功能。透過「同步」的動作可以讓雲端、電腦、行動裝置，不管在哪一種裝置上新增／修改記事，三者都能同步，如圖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5-1.19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15988"/>
            <a:ext cx="7011988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5734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若是使用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Chrome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瀏覽 器配合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擴充功能（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Web Clipper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），當看到一篇文章想要搜集到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中做為筆記，只要點選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Web Clipper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，再選取擷取文章（留下文章）、簡化文章（只留下本文並移除文字格式）、完整頁面、書籤、螢幕擷取畫面等其中一項，再選一個記事本，按下「儲存」後，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會將文章送到雲端的記事本中，如圖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5-1.20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987425"/>
            <a:ext cx="4648200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5939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987800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的每一個筆記允許邀請其他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用戶一起來協作，透過「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Work Chat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共用記事」功能，讓小組成員能共筆文章。使用者也可以將記事變成一個網頁，開放至網路讓知道連結的人可以閱讀，如圖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5-1.21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。而如果閱讀的使用者也是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Evernote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用戶，則可以直接儲存至自己的記事本中。</a:t>
            </a: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915988"/>
            <a:ext cx="3925888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6041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資訊分享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自己的部落格文章或是搜集而來的資料，如何分享給別人呢？除了傳遞網址給他人點閱之外，可以試試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Flipboard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這類的雲端應用。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Flipboard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讓使用者可以將搜集到的文章匯編成雜誌，也可以將編好的雜誌提供給他人使用。連線至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Flipboard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網頁申請帳號後就可以新建雜誌，使用者只要將網頁加入雜誌中即可，如圖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5-1.22~5-1.24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842963"/>
            <a:ext cx="4989513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915988"/>
            <a:ext cx="4694237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987425"/>
            <a:ext cx="4213225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6451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5-2-1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雲端硬碟文件製作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常見免費的公有雲之雲端硬碟：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Drive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Microsoft OneDrive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Dropbox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等，所提供的免費空間各有不同，也各自搭配不同的雲端應用程式。本篇以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Drive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為例，介紹雲端硬碟的相關應用。</a:t>
            </a: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 b="1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雲端硬碟檔案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雲端硬碟提供了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15 GB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的免費硬碟空間，使用者可以透過瀏覽器使用拖曳方式上傳檔案總管裡的單一檔案、多個檔案，甚至是整個資料夾，在雲端硬碟中也可以編輯和增刪資料夾，以方便管理檔案。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1945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dirty="0">
                <a:latin typeface="標楷體" pitchFamily="65" charset="-120"/>
                <a:ea typeface="標楷體" pitchFamily="65" charset="-120"/>
              </a:rPr>
              <a:t>專案成立後，為了方便控管多人，且更有效率整合所需的知識、技能、技術與工具等，專案的控管者（專案經理）可將專案區分為多個階段，每一個階段完成時，必須完成該階段任務所對應的成果或文件。</a:t>
            </a:r>
          </a:p>
          <a:p>
            <a:pPr eaLnBrk="1" hangingPunct="1"/>
            <a:endParaRPr lang="en-US" altLang="zh-TW" sz="2200" dirty="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dirty="0">
                <a:latin typeface="標楷體" pitchFamily="65" charset="-120"/>
                <a:ea typeface="標楷體" pitchFamily="65" charset="-120"/>
              </a:rPr>
              <a:t>專案開始到結束的過程中，必須經過的階段稱為「專案生命周期」，如圖</a:t>
            </a:r>
            <a:r>
              <a:rPr lang="en-US" altLang="zh-TW" sz="2200" dirty="0">
                <a:latin typeface="標楷體" pitchFamily="65" charset="-120"/>
                <a:ea typeface="標楷體" pitchFamily="65" charset="-120"/>
              </a:rPr>
              <a:t>5-1.2 </a:t>
            </a:r>
            <a:r>
              <a:rPr lang="zh-TW" altLang="en-US" sz="2200" dirty="0">
                <a:latin typeface="標楷體" pitchFamily="65" charset="-120"/>
                <a:ea typeface="標楷體" pitchFamily="65" charset="-120"/>
              </a:rPr>
              <a:t>所示。其中規劃、執行、監控三個階段，會隨著執行過程中遇到的不確定性和風險，使專案計畫不斷修正而重複循環。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15988"/>
            <a:ext cx="7002463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6656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3320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除了可以上傳檔案，並且可以使用瀏覽器在線上編輯文件、試算表、簡報、表單、繪圖等各式文件，還提供我的地圖、協作平台等功能，如圖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276350"/>
            <a:ext cx="6248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6758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文件標題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上傳一個檔案至雲端硬碟時，檔案本身已經含有檔案名稱。而在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雲端硬碟新增一個文件時，使用者要為文件設定一個標題（相當於檔案名稱），文件標題會顯示在檔案圖示中，如圖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。標題除了便於分辨檔案之外，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還提供了對「名稱」排序的功能（遞增、遞減），在搜尋時也是重要的搜尋項目。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4250"/>
            <a:ext cx="7862887" cy="35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6963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輸入文字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文件為例，使用者可以透過瀏覽器在雲端編輯文件，編輯文件時系統會自動儲存文件。使用瀏覽器在文件中輸入文字時，除了利用鍵盤輸入之外，還可以使用其他多種方式來輸入文字。</a:t>
            </a: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語音輸入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使用者必須將錄音裝置設定好，並且插入錄音裝置。選取「工具」功能表的「語音輸入」後，會顯示麥克風圖示。按下圖示就可以對著麥克風說話，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會立刻將語音轉換為文字，並輸入到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文件中。語音的辨識率可能無法百分之百，但是可以大幅縮短輸入的時間和減少打字的不便，如圖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5-2.4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915988"/>
            <a:ext cx="443230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7168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虛擬鍵盤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在國外或是電腦上沒有安裝熟悉的中文輸入法時，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提供了中文輸入法的虛擬鍵盤（圖形化介面），使用者可以在沒有中文輸入法的環境下輸入中文字。其提供了注音、倉頡、漢語拼音、手寫（繁體）等輸入法，在工具列的最右側可以切換輸入法，如圖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5-2.5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203325"/>
            <a:ext cx="7258050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7373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851400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插入圖片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圖片是文件中不可或缺的元素，如果要在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文件中插入一個圖片，可以選取「插入／圖片」功能表，再選取圖片來源：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上傳電腦中的圖片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搜尋網路圖片插入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使用自己雲端硬碟中的圖片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使用自己相簿中的圖片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指定圖片網址上傳圖片</a:t>
            </a: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831850"/>
            <a:ext cx="34290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4503738"/>
            <a:ext cx="33337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7475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建立表格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如果要在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中插入表格，則選取「插入／表格」，再設定欄數和列數。當將插入點移至一個儲存格中，再點選右上角的下拉式清單，可以設定該儲存格的格線。若在儲存格上按右鍵，可以增加／減少欄或列，和設定平均分配欄寬、列高，在此也可以刪除表格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5-2.7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209675"/>
            <a:ext cx="760095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15988"/>
            <a:ext cx="3192462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3900"/>
            <a:ext cx="324643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7680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此外，也可直接在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Microsoft Word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文件中複製表格或圖片，再貼於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文件中，當貼上表格時，也會連同表格的格式一起被複製。</a:t>
            </a:r>
          </a:p>
        </p:txBody>
      </p:sp>
      <p:pic>
        <p:nvPicPr>
          <p:cNvPr id="768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851025"/>
            <a:ext cx="4937125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940175"/>
            <a:ext cx="24034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7782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檔案匯入與匯出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10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在雲端硬碟中可以編輯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文件，該文件不只支援雲（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文件），也支援端（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Word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文件）。所以在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文件中，提供匯入和匯出的功能。</a:t>
            </a: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2654300"/>
            <a:ext cx="7810500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58863"/>
            <a:ext cx="7797800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987425"/>
            <a:ext cx="577215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817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插入</a:t>
            </a:r>
            <a:r>
              <a:rPr lang="en-US" altLang="zh-TW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試算表表格</a:t>
            </a:r>
            <a:endParaRPr lang="en-US" altLang="zh-TW" sz="2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endParaRPr lang="en-US" altLang="zh-TW" sz="2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文件中，如果想要以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試算表的內容做為表格，則須先在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試算表中建立好表格，接著選取要使用的儲存格區域，在表格上按右鍵，選取「複製」。在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文件中欲插入表格的位置按右鍵，再選取「貼上」。系統會詢問：</a:t>
            </a:r>
          </a:p>
          <a:p>
            <a:pPr marL="396875" indent="-396875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連結至試算表：除了貼上表格內容，以後還可以在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試算表中繼續連結編輯，若是在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試算表中修改了表格內容，則在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文件中的內容也會隨之改變。</a:t>
            </a:r>
          </a:p>
          <a:p>
            <a:pPr marL="396875" indent="-396875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貼上並取消連結：只貼上表格內容，以後無法在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試算表中連結編輯。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87425"/>
            <a:ext cx="778033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8294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插入</a:t>
            </a:r>
            <a:r>
              <a:rPr lang="en-US" altLang="zh-TW" sz="2200" b="1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試算表圖表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試算表中新增一個表格後，選取「插入／圖表」選項，可依此表格產生圖表。利用視窗右側的圖表編輯器，可以編修這個圖表，如圖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5-2.11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839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87425"/>
            <a:ext cx="7699375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1058863"/>
            <a:ext cx="6267450" cy="39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84996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18757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文件中選取「插入／圖表／使用試算表資料」，選取一個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試算表，再選取一個圖表，按下「匯入」，如圖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5-2.12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2150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8433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專案生命周期各個階段的主要工作為：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起始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Initiating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主要是定義問題，並針對問題發展出解決方案和制定專案章程。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規劃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Planning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思考完成專案所需做的事，定義專案目標，並規劃達成該目標所需採取的行動策略，如圖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5-1.3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所示的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4W1H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276350"/>
            <a:ext cx="4754562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15988"/>
            <a:ext cx="7834312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8704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124200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 b="1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簡報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簡報來製作投影片時，除了插入文字和圖片之外，使用者也可以如同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文件的操作方式，在投影片中取用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試算表建立的表格和圖表，如圖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5-2.14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058863"/>
            <a:ext cx="5634038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8806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簡報可以播放影片，選取「插入／影片」，可以利用搜尋關鍵字找到影片，或是直接輸入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YouTube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影片的網址，亦可由自己的雲端硬碟選取影片檔案，如圖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5-2.15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880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185988"/>
            <a:ext cx="698182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8909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雖然是在雲端編輯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簡報的投影片，但是也允許插入其他簡報的投影片。首先選取要嵌入的投影片，並按右鍵選取「複製」。接著回到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簡報中，在視窗左側要插入的位置貼上該投影片。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會詢問是否要連結簡報，如果選取「連結簡報」，則原始投影片變更時，該簡報的投影片也會同步變更，如圖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5-2.16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15988"/>
            <a:ext cx="6975475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9113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5-2-2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雲端硬碟檔案管理</a:t>
            </a: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檔案複製與搬移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在雲端硬碟上的檔案可能是由電腦中的檔案上傳而來，或是在雲端硬碟上建立的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文件、試算表、簡報等，這些檔案可以組織在資料夾中。而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也允許以批次上傳多個檔案和資料夾，如圖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5-2.17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008063"/>
            <a:ext cx="5494338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9318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9797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在雲端硬碟上複製或搬移檔案的操作方式，如同使用電腦中的檔案總管一般。可以使用拖曳方式來搬移檔案，或是按著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Ctrl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鍵時拖曳檔案以執行複製檔案（建立副本），如圖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5-2.18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931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058863"/>
            <a:ext cx="5546725" cy="358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9421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檔案搜尋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如何在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雲端硬碟有效的管理眾多檔案，以快速取得想要的檔案呢？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利用排序功能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雲端硬碟允許以檔案名稱（或文件標題）、上次修改日期、我上次修改的時間、我上次開啟的項目等做為排序依據，並且可以執行遞增或遞減排序。排序結果是資料夾在前、檔案在後，如圖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5-2.19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15988"/>
            <a:ext cx="6053137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2253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執行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Executing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整合人力和各種資源，落實專案管理計畫書中的各項工作。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監控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Monitoring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隨時檢視專案是否符合計畫，衡量及監視專案進度，察覺與專案管理計畫書的差距，並採取矯正行動。一旦發現有偏差，立即採取必要措施，將流程導回正軌。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結束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Closing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正式交付專案的產出並驗收，結束專案後，整理歷程以供後續的專案參考。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9625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6782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為檔案加上星號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選取一個檔案後，在選項中可以為檔案加上星號。之後可在「已加星號」標籤下看到所有加上星號的檔案，如圖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5-2.20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。此方法像是設定我的最愛，儘管檔案分散在各個資料夾中，也可以快速的找到檔案。</a:t>
            </a:r>
          </a:p>
        </p:txBody>
      </p:sp>
      <p:pic>
        <p:nvPicPr>
          <p:cNvPr id="962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38" y="835025"/>
            <a:ext cx="4773612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9728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83527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為資料夾設定色彩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在資料夾上按右鍵可以分別為每一個資料夾設定一種色彩，如圖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。利用色彩可以為資料夾做分類，在搜尋檔案時也是一個重要的參考要素。</a:t>
            </a:r>
          </a:p>
        </p:txBody>
      </p:sp>
      <p:pic>
        <p:nvPicPr>
          <p:cNvPr id="972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276350"/>
            <a:ext cx="5624513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9830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763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利用搜尋關鍵字找到檔案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在搜尋框輸入關鍵字來搜尋檔案，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不只會搜尋檔案名稱、文件標題，也會搜尋雲端文件的內容，如圖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5-2.22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983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47788"/>
            <a:ext cx="562292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9933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9797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在使用搜尋框時，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允許使用進階搜尋工具。例如設定：指定類型、擁有者、檔案位置、修改日期、項目名稱、包含字詞、共用對象和追蹤項目，如圖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993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298575"/>
            <a:ext cx="5656262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0035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9083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在「近期存取」標籤中瀏覽檔案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透過點選「近期存取」標籤，可以快速取得最近一段時間使用過的檔案，檔案會依據使用日期由近而遠排序顯示，如圖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5-2.24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060450"/>
            <a:ext cx="5651500" cy="36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0137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9797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在「最近活動」中瀏覽檔案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會記錄使用者對檔案的每一個操作，點選「顯示詳細資訊」圖示可以顯示近期的活動清單，如圖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5-2.25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。如此也可以快速瀏覽想要的檔案，其記錄內容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是由近而遠顯示活動。</a:t>
            </a:r>
          </a:p>
        </p:txBody>
      </p: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058863"/>
            <a:ext cx="5641975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0240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19417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5-2-3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雲端硬碟檔案共用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檔案分享與權限管理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雲端硬碟提供了協同合作的平台，當使用者建立好一份文件或是上傳一個檔案，可以分享給其他使用者共用，如圖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5-2.26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492250"/>
            <a:ext cx="41798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0342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作法是選取要分享的檔案點選「共用」，取得共用連結，並且執行共用設定（共用設定的預設值是「私人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-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只有您能存取」），如圖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5-2.27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點選「變更」可修改共用方式，共有三種連結共用方式：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開啟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――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公開在網路上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網路上的所有人都可以存取該檔案，並且不需登入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帳號。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開啟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――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任何知道連結的使用者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只有取得文件連結者才能存取該檔案，但也是不需登入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帳號。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關閉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――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特定使用者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只有被指定的使用者才能存取該檔案，所以必須登入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帳號。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2525"/>
            <a:ext cx="4332288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1203325"/>
            <a:ext cx="4202112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0547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若是設定在只有特定使用者才能存取檔案時，還必須邀請其他使用者才能共用，並且要設定每位使用者的操作範圍，如圖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5-2.29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可以編輯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使用者可以變更檔案，接受或拒絕建議，可以與他人共用檔案。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可以註解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使用者可以在檔案中加上註解和建議，但無法變更檔案內容或與他人共用檔案。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可以檢視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使用者可以檢視檔案，但無法變更檔案內容或再與他人共用此檔案。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5-1</a:t>
            </a:r>
            <a:r>
              <a:rPr lang="zh-TW" altLang="en-US" smtClean="0"/>
              <a:t>　資訊共享與共創</a:t>
            </a:r>
          </a:p>
        </p:txBody>
      </p:sp>
      <p:sp>
        <p:nvSpPr>
          <p:cNvPr id="2355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多人一起工作時，如何加快速度與增加成效？應該要善用資訊科技的軟、硬體工具，克服時間和空間的限制，藉由人們的運算思維和機器的運算能力來解決問題。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在開始進行專案前，為了達到專案成員能夠共享共創，所有的成員必須準備好個人帳號，才能使用所有的軟體和硬體平台。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1064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842963"/>
            <a:ext cx="320675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0752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如果被分享者使用的電子郵件地址並非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帳戶，則會被限縮權限只能檢視檔案。而檔案擁有者還可以設定：禁止編輯者變更存取權限、新增共用對象、禁止加註者與檢視者下載、列印及複製。</a:t>
            </a:r>
          </a:p>
        </p:txBody>
      </p:sp>
      <p:pic>
        <p:nvPicPr>
          <p:cNvPr id="1075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2211388"/>
            <a:ext cx="78105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0854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要如何取用他人分享給自己的檔案呢？除了可以使用分享者提供的檔案連結，也可以在自己雲端硬碟的「與我共用」標籤下取得，如圖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5-2.30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一份文件經由多人與同時間的編輯，可能會產生一些較複雜或混亂的狀況，編輯者可以透過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文件中提供的三種編輯模式來做為編輯參考的依據：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編輯：直接編輯文件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建議操作：編輯內容將成為建議項目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檢視：讀取或列印最終文件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1095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987425"/>
            <a:ext cx="6042025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915988"/>
            <a:ext cx="6042025" cy="403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1161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共用編輯的使用者可以使用「建議操作」提出個人的修改內容，文件的擁有者會看到這是一個建議操作，並且可以透過「工具／查看修訂建議」來決定要接受或是拒 絕建議。當有小組報告要撰寫，可以透過這個功能來共筆，並且互相校稿，最後完成共同的一份報告，如圖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5-2.32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11264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058863"/>
            <a:ext cx="6964363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pic>
        <p:nvPicPr>
          <p:cNvPr id="1136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87425"/>
            <a:ext cx="6986588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1469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916363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5-2-4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雲端硬碟表單製作</a:t>
            </a:r>
          </a:p>
          <a:p>
            <a:pPr eaLnBrk="1" hangingPunct="1"/>
            <a:endParaRPr lang="en-US" altLang="zh-TW" sz="10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提供的表單工具可以用來設計線上問卷，例如「運動會網站」專案中的報名系統，就可以透過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表單來搜集各個班級的報名資料，讓各個班級能夠線上即時完成報名。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表單有多元的問題型式供使用者選擇，例如：簡答、段落、選擇題、核取方塊、下拉式選單等，如圖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5-2.33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1146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915988"/>
            <a:ext cx="4668837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5-2</a:t>
            </a:r>
            <a:r>
              <a:rPr lang="zh-TW" altLang="en-US" smtClean="0"/>
              <a:t>　數位共創之雲端文件製作與分享</a:t>
            </a:r>
          </a:p>
        </p:txBody>
      </p:sp>
      <p:sp>
        <p:nvSpPr>
          <p:cNvPr id="11571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其中選擇題是單選型式，而核取方塊是複選型式。此外，可以設定「回應驗證」機制，針對數字範圍、檢驗文字是否為電子郵件或網址、資料長度（字數）等方面做檢查，也可以自訂檢驗的運算式和發生錯誤的回應訊息。對於日期和時間，也提供了友善的介面，以挑選日期的方式來輸入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Google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表單允許填答者上傳檔案，可以設定檔案類型、檔案數量、檔案大小等限制。表單中也可以插入圖片和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YouTube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上的影片。對於較複雜的問卷調查表單，也可以新增區段和標題說明文字，讓問卷的流程和架構更為結構化。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8385</Words>
  <Application>Microsoft Office PowerPoint</Application>
  <PresentationFormat>如螢幕大小 (16:9)</PresentationFormat>
  <Paragraphs>495</Paragraphs>
  <Slides>155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155</vt:i4>
      </vt:variant>
    </vt:vector>
  </HeadingPairs>
  <TitlesOfParts>
    <vt:vector size="162" baseType="lpstr">
      <vt:lpstr>Arial</vt:lpstr>
      <vt:lpstr>標楷體</vt:lpstr>
      <vt:lpstr>Calibri</vt:lpstr>
      <vt:lpstr>新細明體</vt:lpstr>
      <vt:lpstr>預設簡報設計</vt:lpstr>
      <vt:lpstr>自訂設計</vt:lpstr>
      <vt:lpstr>1_自訂設計</vt:lpstr>
      <vt:lpstr>CH05 資訊科技應用</vt:lpstr>
      <vt:lpstr>CH05 資訊科技應用</vt:lpstr>
      <vt:lpstr>CH05 資訊科技應用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5-1　資訊共享與共創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5-2　數位共創之雲端文件製作與分享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5-3　數位共創之團隊溝通與資訊交換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  <vt:lpstr>5-4　數位共創實作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gogofly</dc:creator>
  <cp:lastModifiedBy>user</cp:lastModifiedBy>
  <cp:revision>168</cp:revision>
  <dcterms:created xsi:type="dcterms:W3CDTF">2010-11-25T01:23:51Z</dcterms:created>
  <dcterms:modified xsi:type="dcterms:W3CDTF">2021-09-13T01:35:05Z</dcterms:modified>
</cp:coreProperties>
</file>